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9" r:id="rId5"/>
    <p:sldId id="263" r:id="rId6"/>
    <p:sldId id="258" r:id="rId7"/>
    <p:sldId id="261" r:id="rId8"/>
    <p:sldId id="260" r:id="rId9"/>
    <p:sldId id="266" r:id="rId10"/>
    <p:sldId id="264" r:id="rId11"/>
    <p:sldId id="268" r:id="rId12"/>
    <p:sldId id="265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94660"/>
  </p:normalViewPr>
  <p:slideViewPr>
    <p:cSldViewPr snapToGrid="0">
      <p:cViewPr varScale="1">
        <p:scale>
          <a:sx n="78" d="100"/>
          <a:sy n="7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74D2-DE6E-4A34-8ED9-00A8256D77A7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DB324-AC81-4CCC-B20B-B4F91FA2B4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369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74D2-DE6E-4A34-8ED9-00A8256D77A7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DB324-AC81-4CCC-B20B-B4F91FA2B4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86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74D2-DE6E-4A34-8ED9-00A8256D77A7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DB324-AC81-4CCC-B20B-B4F91FA2B4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134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74D2-DE6E-4A34-8ED9-00A8256D77A7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DB324-AC81-4CCC-B20B-B4F91FA2B4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76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74D2-DE6E-4A34-8ED9-00A8256D77A7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DB324-AC81-4CCC-B20B-B4F91FA2B4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31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74D2-DE6E-4A34-8ED9-00A8256D77A7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DB324-AC81-4CCC-B20B-B4F91FA2B4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406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74D2-DE6E-4A34-8ED9-00A8256D77A7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DB324-AC81-4CCC-B20B-B4F91FA2B4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355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74D2-DE6E-4A34-8ED9-00A8256D77A7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DB324-AC81-4CCC-B20B-B4F91FA2B4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775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74D2-DE6E-4A34-8ED9-00A8256D77A7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DB324-AC81-4CCC-B20B-B4F91FA2B4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7319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74D2-DE6E-4A34-8ED9-00A8256D77A7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DB324-AC81-4CCC-B20B-B4F91FA2B4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58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74D2-DE6E-4A34-8ED9-00A8256D77A7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DB324-AC81-4CCC-B20B-B4F91FA2B4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69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374D2-DE6E-4A34-8ED9-00A8256D77A7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DB324-AC81-4CCC-B20B-B4F91FA2B4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96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 de texte 6"/>
          <p:cNvSpPr txBox="1">
            <a:spLocks noChangeArrowheads="1"/>
          </p:cNvSpPr>
          <p:nvPr/>
        </p:nvSpPr>
        <p:spPr bwMode="auto">
          <a:xfrm>
            <a:off x="1771650" y="565796"/>
            <a:ext cx="2581275" cy="1800225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RÉPUBLIQUE DU CAMEROUN</a:t>
            </a:r>
            <a:endParaRPr kumimoji="0" lang="fr-FR" alt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Paix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Travai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 -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Patrie</a:t>
            </a:r>
            <a:endParaRPr kumimoji="0" lang="fr-FR" alt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**********</a:t>
            </a:r>
            <a:endParaRPr kumimoji="0" lang="fr-FR" alt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UNIVERSITÉ DE NGAOUNDERE</a:t>
            </a:r>
            <a:endParaRPr kumimoji="0" lang="fr-FR" alt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**********</a:t>
            </a:r>
            <a:endParaRPr kumimoji="0" lang="fr-FR" alt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FACULTÉ DES SCIENCES</a:t>
            </a:r>
            <a:endParaRPr kumimoji="0" lang="fr-FR" alt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**********</a:t>
            </a:r>
            <a:endParaRPr kumimoji="0" lang="fr-FR" alt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DEPARTEMENT MATHEMATIQUE ET INFORMATIQUE</a:t>
            </a:r>
            <a:endParaRPr kumimoji="0" lang="fr-FR" alt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Zone de texte 5"/>
          <p:cNvSpPr txBox="1">
            <a:spLocks noChangeArrowheads="1"/>
          </p:cNvSpPr>
          <p:nvPr/>
        </p:nvSpPr>
        <p:spPr bwMode="auto">
          <a:xfrm>
            <a:off x="8095129" y="565796"/>
            <a:ext cx="2510959" cy="1800225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REPUBLIC OF CAMEROON</a:t>
            </a:r>
            <a:endParaRPr kumimoji="0" lang="en-US" alt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1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Peace</a:t>
            </a:r>
            <a:r>
              <a:rPr kumimoji="0" lang="en-US" altLang="fr-F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kumimoji="0" lang="en-US" altLang="fr-FR" sz="11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work </a:t>
            </a:r>
            <a:r>
              <a:rPr kumimoji="0" lang="en-US" altLang="fr-F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kumimoji="0" lang="en-US" altLang="fr-FR" sz="1100" b="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fatherland</a:t>
            </a:r>
            <a:endParaRPr kumimoji="0" lang="en-US" alt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**********</a:t>
            </a:r>
            <a:endParaRPr kumimoji="0" lang="en-US" alt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UNIVERSITY OF NGAOUNDERE</a:t>
            </a:r>
            <a:endParaRPr kumimoji="0" lang="en-US" alt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**********</a:t>
            </a:r>
            <a:endParaRPr kumimoji="0" lang="en-US" alt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FACULTY OF SCIENCES</a:t>
            </a:r>
            <a:endParaRPr kumimoji="0" lang="en-US" alt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**********</a:t>
            </a:r>
            <a:endParaRPr kumimoji="0" lang="en-US" alt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MATHEMATICS AND COMPUTER SCIENCE</a:t>
            </a:r>
            <a:endParaRPr kumimoji="0" lang="en-US" alt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5" name="Imag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4" y="567671"/>
            <a:ext cx="8572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 : coins arrondis 6"/>
          <p:cNvSpPr>
            <a:spLocks noChangeArrowheads="1"/>
          </p:cNvSpPr>
          <p:nvPr/>
        </p:nvSpPr>
        <p:spPr bwMode="auto">
          <a:xfrm>
            <a:off x="3051567" y="4427658"/>
            <a:ext cx="6188075" cy="8159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8CADEA"/>
              </a:gs>
              <a:gs pos="50000">
                <a:srgbClr val="BACCF0"/>
              </a:gs>
              <a:gs pos="100000">
                <a:srgbClr val="DEE6F7"/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3333CC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PROJET</a:t>
            </a:r>
            <a:r>
              <a:rPr kumimoji="0" lang="fr-FR" altLang="fr-FR" sz="1600" b="0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APPLICATION DE GESTION DES SALLES DE CLASSE AU SEIN DE LA FACULTE DES SCIENCES.</a:t>
            </a: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4" name="Imag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05" y="1592898"/>
            <a:ext cx="8382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archemin horizontal 27"/>
          <p:cNvSpPr>
            <a:spLocks noChangeArrowheads="1"/>
          </p:cNvSpPr>
          <p:nvPr/>
        </p:nvSpPr>
        <p:spPr bwMode="auto">
          <a:xfrm>
            <a:off x="3608294" y="2807056"/>
            <a:ext cx="4975410" cy="1190625"/>
          </a:xfrm>
          <a:prstGeom prst="horizontalScroll">
            <a:avLst>
              <a:gd name="adj" fmla="val 12500"/>
            </a:avLst>
          </a:prstGeom>
          <a:solidFill>
            <a:srgbClr val="FFFFFF"/>
          </a:solidFill>
          <a:ln w="381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UE</a:t>
            </a:r>
            <a:r>
              <a:rPr kumimoji="0" lang="fr-BE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kumimoji="0" lang="fr-BE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INGENIERIE DES APPLICATIONS WEB</a:t>
            </a:r>
            <a:endParaRPr kumimoji="0" lang="fr-BE" alt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 UE</a:t>
            </a:r>
            <a:r>
              <a:rPr kumimoji="0" lang="fr-BE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kumimoji="0" lang="fr-BE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INF 3</a:t>
            </a:r>
            <a:endParaRPr kumimoji="0" lang="fr-BE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062288" y="27543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6" name="Rectangle 20"/>
          <p:cNvSpPr>
            <a:spLocks noChangeArrowheads="1"/>
          </p:cNvSpPr>
          <p:nvPr/>
        </p:nvSpPr>
        <p:spPr bwMode="auto">
          <a:xfrm>
            <a:off x="2188229" y="399015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kumimoji="0" lang="fr-FR" altLang="fr-FR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90423" y="5424373"/>
            <a:ext cx="4811151" cy="1294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EXAMINATEUR : Dr WOHWE</a:t>
            </a:r>
          </a:p>
          <a:p>
            <a:pPr algn="ctr"/>
            <a:r>
              <a:rPr lang="fr-BE" sz="2000" b="1" dirty="0" smtClean="0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ANNEE SCOLAIRE : 2023-2024</a:t>
            </a:r>
            <a:endParaRPr lang="fr-FR" sz="2000" b="1" dirty="0">
              <a:solidFill>
                <a:schemeClr val="tx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80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48111" y="478302"/>
            <a:ext cx="5345723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 smtClean="0"/>
              <a:t>PRESENTATION DE L’APPLICATION EN QUESTION </a:t>
            </a:r>
            <a:endParaRPr lang="fr-FR" sz="2000" dirty="0"/>
          </a:p>
        </p:txBody>
      </p:sp>
      <p:sp>
        <p:nvSpPr>
          <p:cNvPr id="7" name="Cube 6"/>
          <p:cNvSpPr/>
          <p:nvPr/>
        </p:nvSpPr>
        <p:spPr>
          <a:xfrm>
            <a:off x="745588" y="1885071"/>
            <a:ext cx="11043138" cy="47408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dirty="0" smtClean="0"/>
              <a:t>G</a:t>
            </a:r>
            <a:r>
              <a:rPr lang="fr-FR" dirty="0"/>
              <a:t>Elle est développée à traiter plusieurs fonctionnalités : </a:t>
            </a:r>
          </a:p>
          <a:p>
            <a:r>
              <a:rPr lang="fr-FR" b="1" dirty="0"/>
              <a:t>- Du côté enseignant : </a:t>
            </a:r>
            <a:endParaRPr lang="fr-FR" dirty="0"/>
          </a:p>
          <a:p>
            <a:r>
              <a:rPr lang="fr-FR" dirty="0"/>
              <a:t>          </a:t>
            </a:r>
            <a:r>
              <a:rPr lang="fr-FR" dirty="0">
                <a:sym typeface="Symbol" panose="05050102010706020507" pitchFamily="18" charset="2"/>
              </a:rPr>
              <a:t></a:t>
            </a:r>
            <a:r>
              <a:rPr lang="fr-FR" dirty="0"/>
              <a:t> Effectuer une demande de réservation d’une salle ;</a:t>
            </a:r>
          </a:p>
          <a:p>
            <a:r>
              <a:rPr lang="fr-FR" dirty="0"/>
              <a:t>         </a:t>
            </a:r>
            <a:r>
              <a:rPr lang="fr-FR" dirty="0">
                <a:sym typeface="Symbol" panose="05050102010706020507" pitchFamily="18" charset="2"/>
              </a:rPr>
              <a:t></a:t>
            </a:r>
            <a:r>
              <a:rPr lang="fr-FR" dirty="0"/>
              <a:t> Voir son planning des réservations ;</a:t>
            </a:r>
          </a:p>
          <a:p>
            <a:r>
              <a:rPr lang="fr-FR" dirty="0"/>
              <a:t>         </a:t>
            </a:r>
            <a:r>
              <a:rPr lang="fr-FR" dirty="0">
                <a:sym typeface="Symbol" panose="05050102010706020507" pitchFamily="18" charset="2"/>
              </a:rPr>
              <a:t></a:t>
            </a:r>
            <a:r>
              <a:rPr lang="fr-FR" dirty="0"/>
              <a:t> Visualiser les salles disponibles</a:t>
            </a:r>
          </a:p>
          <a:p>
            <a:r>
              <a:rPr lang="fr-FR" b="1" dirty="0"/>
              <a:t>- Du côté responsable : </a:t>
            </a:r>
            <a:endParaRPr lang="fr-FR" dirty="0"/>
          </a:p>
          <a:p>
            <a:r>
              <a:rPr lang="fr-FR" dirty="0"/>
              <a:t>        </a:t>
            </a:r>
            <a:r>
              <a:rPr lang="fr-FR" dirty="0">
                <a:sym typeface="Symbol" panose="05050102010706020507" pitchFamily="18" charset="2"/>
              </a:rPr>
              <a:t></a:t>
            </a:r>
            <a:r>
              <a:rPr lang="fr-FR" dirty="0"/>
              <a:t> Gérer et traiter les demandes de réservation ; </a:t>
            </a:r>
          </a:p>
          <a:p>
            <a:r>
              <a:rPr lang="fr-FR" dirty="0"/>
              <a:t>        </a:t>
            </a:r>
            <a:r>
              <a:rPr lang="fr-FR" dirty="0">
                <a:sym typeface="Symbol" panose="05050102010706020507" pitchFamily="18" charset="2"/>
              </a:rPr>
              <a:t></a:t>
            </a:r>
            <a:r>
              <a:rPr lang="fr-FR" dirty="0"/>
              <a:t> Affecter les salles suite aux demandes de réservation en tenant compte la disponibilité ;</a:t>
            </a:r>
          </a:p>
          <a:p>
            <a:r>
              <a:rPr lang="fr-FR" dirty="0"/>
              <a:t>        </a:t>
            </a:r>
            <a:r>
              <a:rPr lang="fr-FR" dirty="0">
                <a:sym typeface="Symbol" panose="05050102010706020507" pitchFamily="18" charset="2"/>
              </a:rPr>
              <a:t></a:t>
            </a:r>
            <a:r>
              <a:rPr lang="fr-FR" dirty="0"/>
              <a:t> Voir le planning général des réservations ;  </a:t>
            </a:r>
          </a:p>
          <a:p>
            <a:r>
              <a:rPr lang="fr-FR" dirty="0"/>
              <a:t>       </a:t>
            </a:r>
            <a:r>
              <a:rPr lang="fr-FR" dirty="0">
                <a:sym typeface="Symbol" panose="05050102010706020507" pitchFamily="18" charset="2"/>
              </a:rPr>
              <a:t></a:t>
            </a:r>
            <a:r>
              <a:rPr lang="fr-FR" dirty="0"/>
              <a:t> Lister et gérer les salles avec possibilité d’ajouter et de supprimer.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477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xplosion 1 4"/>
          <p:cNvSpPr/>
          <p:nvPr/>
        </p:nvSpPr>
        <p:spPr>
          <a:xfrm>
            <a:off x="1025611" y="1000898"/>
            <a:ext cx="9551773" cy="557289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/>
              <a:t>PRESENTATION DES INTERFACES DE L’APPLICATION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9443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avec coins arrondis en diagonale 1"/>
          <p:cNvSpPr/>
          <p:nvPr/>
        </p:nvSpPr>
        <p:spPr>
          <a:xfrm>
            <a:off x="444843" y="2187146"/>
            <a:ext cx="1977081" cy="3015049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Cette page représente la première page de notre application web</a:t>
            </a:r>
          </a:p>
        </p:txBody>
      </p:sp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49827" y="556054"/>
            <a:ext cx="8822723" cy="607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7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15639" y="383059"/>
            <a:ext cx="8226717" cy="6190736"/>
          </a:xfrm>
          <a:prstGeom prst="rect">
            <a:avLst/>
          </a:prstGeom>
        </p:spPr>
      </p:pic>
      <p:sp>
        <p:nvSpPr>
          <p:cNvPr id="5" name="Rectangle avec coins arrondis en diagonale 4"/>
          <p:cNvSpPr/>
          <p:nvPr/>
        </p:nvSpPr>
        <p:spPr>
          <a:xfrm>
            <a:off x="531341" y="1631092"/>
            <a:ext cx="1890583" cy="271848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La page réservée pour </a:t>
            </a:r>
            <a:r>
              <a:rPr lang="fr-FR" dirty="0" smtClean="0"/>
              <a:t>s’inscrire.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0984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15640" y="988542"/>
            <a:ext cx="8436782" cy="5498756"/>
          </a:xfrm>
          <a:prstGeom prst="rect">
            <a:avLst/>
          </a:prstGeom>
        </p:spPr>
      </p:pic>
      <p:sp>
        <p:nvSpPr>
          <p:cNvPr id="5" name="Rectangle avec coins arrondis en diagonale 4"/>
          <p:cNvSpPr/>
          <p:nvPr/>
        </p:nvSpPr>
        <p:spPr>
          <a:xfrm>
            <a:off x="556054" y="1915297"/>
            <a:ext cx="1878227" cy="271848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Espace réservé pour </a:t>
            </a:r>
            <a:r>
              <a:rPr lang="fr-FR" dirty="0" smtClean="0"/>
              <a:t>s’authentifier.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1390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916195" y="1050324"/>
            <a:ext cx="8971005" cy="5449330"/>
          </a:xfrm>
          <a:prstGeom prst="rect">
            <a:avLst/>
          </a:prstGeom>
        </p:spPr>
      </p:pic>
      <p:sp>
        <p:nvSpPr>
          <p:cNvPr id="5" name="Rectangle avec coins arrondis en diagonale 4"/>
          <p:cNvSpPr/>
          <p:nvPr/>
        </p:nvSpPr>
        <p:spPr>
          <a:xfrm>
            <a:off x="630195" y="1853514"/>
            <a:ext cx="1482810" cy="295326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Cas où la connexion </a:t>
            </a:r>
            <a:r>
              <a:rPr lang="fr-FR" dirty="0" smtClean="0"/>
              <a:t>échoue.</a:t>
            </a:r>
            <a:r>
              <a:rPr lang="fr-FR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5870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089189" y="1285103"/>
            <a:ext cx="8649729" cy="5387545"/>
          </a:xfrm>
          <a:prstGeom prst="rect">
            <a:avLst/>
          </a:prstGeom>
        </p:spPr>
      </p:pic>
      <p:sp>
        <p:nvSpPr>
          <p:cNvPr id="6" name="Rectangle avec coins arrondis en diagonale 5"/>
          <p:cNvSpPr/>
          <p:nvPr/>
        </p:nvSpPr>
        <p:spPr>
          <a:xfrm>
            <a:off x="358346" y="1878227"/>
            <a:ext cx="2162432" cy="323747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Cas où la connexion </a:t>
            </a:r>
            <a:r>
              <a:rPr lang="fr-FR" dirty="0" smtClean="0"/>
              <a:t>échoue.</a:t>
            </a:r>
            <a:r>
              <a:rPr lang="fr-FR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45622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64477" y="988541"/>
            <a:ext cx="8933934" cy="5585254"/>
          </a:xfrm>
          <a:prstGeom prst="rect">
            <a:avLst/>
          </a:prstGeom>
        </p:spPr>
      </p:pic>
      <p:sp>
        <p:nvSpPr>
          <p:cNvPr id="5" name="Rectangle avec coins arrondis en diagonale 4"/>
          <p:cNvSpPr/>
          <p:nvPr/>
        </p:nvSpPr>
        <p:spPr>
          <a:xfrm>
            <a:off x="518984" y="1717589"/>
            <a:ext cx="1902940" cy="315097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Espace réservé à l’enseignant après avoir connecter 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0412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730843" y="827903"/>
            <a:ext cx="9156357" cy="5659393"/>
          </a:xfrm>
          <a:prstGeom prst="rect">
            <a:avLst/>
          </a:prstGeom>
        </p:spPr>
      </p:pic>
      <p:sp>
        <p:nvSpPr>
          <p:cNvPr id="5" name="Rectangle avec coins arrondis en diagonale 4"/>
          <p:cNvSpPr/>
          <p:nvPr/>
        </p:nvSpPr>
        <p:spPr>
          <a:xfrm>
            <a:off x="407773" y="1977081"/>
            <a:ext cx="1902941" cy="2854411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Espace permettant à l’enseignant d’effectuer une </a:t>
            </a:r>
            <a:r>
              <a:rPr lang="fr-FR" dirty="0" smtClean="0"/>
              <a:t>réservation.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4461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76833" y="840258"/>
            <a:ext cx="8822724" cy="5795319"/>
          </a:xfrm>
          <a:prstGeom prst="rect">
            <a:avLst/>
          </a:prstGeom>
        </p:spPr>
      </p:pic>
      <p:sp>
        <p:nvSpPr>
          <p:cNvPr id="5" name="Rectangle avec coins arrondis en diagonale 4"/>
          <p:cNvSpPr/>
          <p:nvPr/>
        </p:nvSpPr>
        <p:spPr>
          <a:xfrm>
            <a:off x="580768" y="1705232"/>
            <a:ext cx="1816443" cy="322511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Espace pour visualiser les salles </a:t>
            </a:r>
            <a:r>
              <a:rPr lang="fr-FR" dirty="0" smtClean="0"/>
              <a:t>disponibles.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1636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3137095" y="422031"/>
            <a:ext cx="6330461" cy="675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DE L’APPLICATION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3137095" y="2827606"/>
            <a:ext cx="6541477" cy="34465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2000" dirty="0" smtClean="0"/>
              <a:t>    Cette </a:t>
            </a:r>
            <a:r>
              <a:rPr lang="fr-FR" sz="2000" dirty="0"/>
              <a:t>étape est la plus importante et créative dans le cycle de vie de l’application. Elle structure, organise et planifie le projet avant la réalisation. De plus, c’est un procédé qui a pour objectif de permettre de formaliser les étapes préliminaires du développement d'un système afin de rendre ce développement plus fidèle aux besoins</a:t>
            </a:r>
            <a:r>
              <a:rPr lang="fr-FR" sz="2000" dirty="0" smtClean="0"/>
              <a:t>.</a:t>
            </a:r>
          </a:p>
          <a:p>
            <a:pPr algn="just"/>
            <a:r>
              <a:rPr lang="fr-FR" sz="2000" dirty="0" smtClean="0"/>
              <a:t>   À </a:t>
            </a:r>
            <a:r>
              <a:rPr lang="fr-FR" sz="2000" dirty="0"/>
              <a:t>cet égard, nous allons faire l’analyse des besoins, et une extension vers le langage de modélisation unifié UML. Il fait partie des notations les plus utilisées aujourd’hui. </a:t>
            </a:r>
          </a:p>
          <a:p>
            <a:pPr algn="just"/>
            <a:endParaRPr lang="fr-FR" sz="2400" dirty="0"/>
          </a:p>
        </p:txBody>
      </p:sp>
      <p:sp>
        <p:nvSpPr>
          <p:cNvPr id="10" name="Rectangle avec flèche vers le bas 9"/>
          <p:cNvSpPr/>
          <p:nvPr/>
        </p:nvSpPr>
        <p:spPr>
          <a:xfrm>
            <a:off x="4058528" y="1674055"/>
            <a:ext cx="4768947" cy="9144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ANALYSE </a:t>
            </a:r>
            <a:r>
              <a:rPr lang="fr-FR" sz="2800" b="1" dirty="0"/>
              <a:t>ET CONCEPTION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17222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96066" y="803188"/>
            <a:ext cx="9341708" cy="5795319"/>
          </a:xfrm>
          <a:prstGeom prst="rect">
            <a:avLst/>
          </a:prstGeom>
        </p:spPr>
      </p:pic>
      <p:sp>
        <p:nvSpPr>
          <p:cNvPr id="5" name="Rectangle avec coins arrondis en diagonale 4"/>
          <p:cNvSpPr/>
          <p:nvPr/>
        </p:nvSpPr>
        <p:spPr>
          <a:xfrm>
            <a:off x="407774" y="1804086"/>
            <a:ext cx="1594022" cy="329925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Espace </a:t>
            </a:r>
            <a:r>
              <a:rPr lang="fr-FR" dirty="0"/>
              <a:t>pour voir les réservations en cours.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7011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1" y="568411"/>
            <a:ext cx="9255210" cy="6116594"/>
          </a:xfrm>
          <a:prstGeom prst="rect">
            <a:avLst/>
          </a:prstGeom>
        </p:spPr>
      </p:pic>
      <p:sp>
        <p:nvSpPr>
          <p:cNvPr id="5" name="Rectangle avec coins arrondis en diagonale 4"/>
          <p:cNvSpPr/>
          <p:nvPr/>
        </p:nvSpPr>
        <p:spPr>
          <a:xfrm>
            <a:off x="333633" y="1680519"/>
            <a:ext cx="1890584" cy="313861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Espace pour que l’administrateur puisse se </a:t>
            </a:r>
            <a:r>
              <a:rPr lang="fr-FR" dirty="0" smtClean="0"/>
              <a:t>connecter.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3957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94919" y="395416"/>
            <a:ext cx="9597081" cy="6252519"/>
          </a:xfrm>
          <a:prstGeom prst="rect">
            <a:avLst/>
          </a:prstGeom>
        </p:spPr>
      </p:pic>
      <p:sp>
        <p:nvSpPr>
          <p:cNvPr id="5" name="Rectangle avec coins arrondis en diagonale 4"/>
          <p:cNvSpPr/>
          <p:nvPr/>
        </p:nvSpPr>
        <p:spPr>
          <a:xfrm>
            <a:off x="284205" y="1260389"/>
            <a:ext cx="1940011" cy="3052119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/>
              <a:t>Espace réservé à l’Administrateur.</a:t>
            </a:r>
          </a:p>
        </p:txBody>
      </p:sp>
    </p:spTree>
    <p:extLst>
      <p:ext uri="{BB962C8B-B14F-4D97-AF65-F5344CB8AC3E}">
        <p14:creationId xmlns:p14="http://schemas.microsoft.com/office/powerpoint/2010/main" val="1333585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891481" y="259492"/>
            <a:ext cx="9205783" cy="6512011"/>
          </a:xfrm>
          <a:prstGeom prst="rect">
            <a:avLst/>
          </a:prstGeom>
        </p:spPr>
      </p:pic>
      <p:sp>
        <p:nvSpPr>
          <p:cNvPr id="5" name="Rectangle avec coins arrondis en diagonale 4"/>
          <p:cNvSpPr/>
          <p:nvPr/>
        </p:nvSpPr>
        <p:spPr>
          <a:xfrm>
            <a:off x="321276" y="1173892"/>
            <a:ext cx="2434281" cy="345989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Espace permettant à l’Administrateur d’ajouter un autre </a:t>
            </a:r>
            <a:r>
              <a:rPr lang="fr-FR" dirty="0" smtClean="0"/>
              <a:t>Administrateur.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6431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804984" y="877329"/>
            <a:ext cx="9119286" cy="5733535"/>
          </a:xfrm>
          <a:prstGeom prst="rect">
            <a:avLst/>
          </a:prstGeom>
        </p:spPr>
      </p:pic>
      <p:sp>
        <p:nvSpPr>
          <p:cNvPr id="5" name="Rectangle avec coins arrondis en diagonale 4"/>
          <p:cNvSpPr/>
          <p:nvPr/>
        </p:nvSpPr>
        <p:spPr>
          <a:xfrm>
            <a:off x="271849" y="1408670"/>
            <a:ext cx="2397210" cy="3472249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Espace réservé à l’Administrateur lui permettant de gérer les </a:t>
            </a:r>
            <a:r>
              <a:rPr lang="fr-FR" dirty="0" smtClean="0"/>
              <a:t>équipements.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4950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866768" y="420130"/>
            <a:ext cx="9020432" cy="6277232"/>
          </a:xfrm>
          <a:prstGeom prst="rect">
            <a:avLst/>
          </a:prstGeom>
        </p:spPr>
      </p:pic>
      <p:sp>
        <p:nvSpPr>
          <p:cNvPr id="5" name="Rectangle avec coins arrondis en diagonale 4"/>
          <p:cNvSpPr/>
          <p:nvPr/>
        </p:nvSpPr>
        <p:spPr>
          <a:xfrm>
            <a:off x="160638" y="902043"/>
            <a:ext cx="2360140" cy="3472249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Espace réservé à l’Administrateur lui permettant de gérer les </a:t>
            </a:r>
            <a:r>
              <a:rPr lang="fr-FR" dirty="0" smtClean="0"/>
              <a:t>réservations.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122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74540" y="494270"/>
            <a:ext cx="8649729" cy="6166022"/>
          </a:xfrm>
          <a:prstGeom prst="rect">
            <a:avLst/>
          </a:prstGeom>
        </p:spPr>
      </p:pic>
      <p:sp>
        <p:nvSpPr>
          <p:cNvPr id="5" name="Rectangle avec coins arrondis en diagonale 4"/>
          <p:cNvSpPr/>
          <p:nvPr/>
        </p:nvSpPr>
        <p:spPr>
          <a:xfrm>
            <a:off x="98854" y="1210962"/>
            <a:ext cx="2990335" cy="317568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Espace réservé à l’Administrateur lui permettant de gérer les </a:t>
            </a:r>
            <a:r>
              <a:rPr lang="fr-FR" smtClean="0"/>
              <a:t>salles.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15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Étoile à 7 branches 3"/>
          <p:cNvSpPr/>
          <p:nvPr/>
        </p:nvSpPr>
        <p:spPr>
          <a:xfrm>
            <a:off x="281354" y="267286"/>
            <a:ext cx="11155680" cy="5627076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BE" sz="3600" dirty="0" smtClean="0"/>
              <a:t>         La description de notre application est repartis en deux articulations à savoir:</a:t>
            </a:r>
          </a:p>
          <a:p>
            <a:pPr algn="just"/>
            <a:r>
              <a:rPr lang="fr-BE" sz="3600" dirty="0" smtClean="0"/>
              <a:t>*La modélisation fonctionnelle ;</a:t>
            </a:r>
          </a:p>
          <a:p>
            <a:pPr algn="just"/>
            <a:r>
              <a:rPr lang="fr-BE" sz="3600" dirty="0" smtClean="0"/>
              <a:t>*La modélisation de données</a:t>
            </a:r>
            <a:endParaRPr lang="fr-FR" sz="3600" dirty="0" smtClean="0"/>
          </a:p>
          <a:p>
            <a:pPr algn="just"/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88113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chemin horizontal 3"/>
          <p:cNvSpPr/>
          <p:nvPr/>
        </p:nvSpPr>
        <p:spPr>
          <a:xfrm>
            <a:off x="2293034" y="239151"/>
            <a:ext cx="6499274" cy="1153551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I-Modélisation </a:t>
            </a:r>
            <a:r>
              <a:rPr lang="fr-FR" sz="3600" b="1" dirty="0"/>
              <a:t>fonctionnelle</a:t>
            </a:r>
            <a:endParaRPr lang="fr-FR" sz="3600" dirty="0"/>
          </a:p>
        </p:txBody>
      </p:sp>
      <p:sp>
        <p:nvSpPr>
          <p:cNvPr id="10" name="Ellipse 9"/>
          <p:cNvSpPr/>
          <p:nvPr/>
        </p:nvSpPr>
        <p:spPr>
          <a:xfrm>
            <a:off x="1378635" y="1913206"/>
            <a:ext cx="8750104" cy="39389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tx1"/>
                </a:solidFill>
              </a:rPr>
              <a:t>Modélisation fonctionnelle : </a:t>
            </a:r>
            <a:r>
              <a:rPr lang="fr-FR" sz="2800" dirty="0" smtClean="0"/>
              <a:t>Dans cette phase, on modélise le cahier des charges. Alors c’est de décrire de manière visuelle et graphique l es besoins. Pour cela, on utilise le diagramme de cas d’utilisations. 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064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vers le bas 3"/>
          <p:cNvSpPr/>
          <p:nvPr/>
        </p:nvSpPr>
        <p:spPr>
          <a:xfrm>
            <a:off x="1568548" y="829995"/>
            <a:ext cx="8004517" cy="1012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tx1"/>
                </a:solidFill>
              </a:rPr>
              <a:t>a-Identification </a:t>
            </a:r>
            <a:r>
              <a:rPr lang="fr-FR" sz="2400" b="1" dirty="0">
                <a:solidFill>
                  <a:schemeClr val="tx1"/>
                </a:solidFill>
              </a:rPr>
              <a:t>des acteurs</a:t>
            </a:r>
          </a:p>
          <a:p>
            <a:pPr algn="ctr"/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5" name="Explosion 2 4"/>
          <p:cNvSpPr/>
          <p:nvPr/>
        </p:nvSpPr>
        <p:spPr>
          <a:xfrm>
            <a:off x="0" y="2236763"/>
            <a:ext cx="5458265" cy="382641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/>
              <a:t> </a:t>
            </a:r>
            <a:endParaRPr lang="fr-FR" dirty="0"/>
          </a:p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Dans ce système, on a identifié 2 acteurs :</a:t>
            </a:r>
          </a:p>
          <a:p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L’enseignant;     </a:t>
            </a:r>
          </a:p>
          <a:p>
            <a:r>
              <a:rPr lang="fr-F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Le responsable du service ;</a:t>
            </a:r>
          </a:p>
          <a:p>
            <a:pPr algn="ctr"/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184120"/>
              </p:ext>
            </p:extLst>
          </p:nvPr>
        </p:nvGraphicFramePr>
        <p:xfrm>
          <a:off x="5289452" y="2447778"/>
          <a:ext cx="6572738" cy="400929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286369">
                  <a:extLst>
                    <a:ext uri="{9D8B030D-6E8A-4147-A177-3AD203B41FA5}">
                      <a16:colId xmlns:a16="http://schemas.microsoft.com/office/drawing/2014/main" val="4282988908"/>
                    </a:ext>
                  </a:extLst>
                </a:gridCol>
                <a:gridCol w="3286369">
                  <a:extLst>
                    <a:ext uri="{9D8B030D-6E8A-4147-A177-3AD203B41FA5}">
                      <a16:colId xmlns:a16="http://schemas.microsoft.com/office/drawing/2014/main" val="192013633"/>
                    </a:ext>
                  </a:extLst>
                </a:gridCol>
              </a:tblGrid>
              <a:tr h="1973577">
                <a:tc>
                  <a:txBody>
                    <a:bodyPr/>
                    <a:lstStyle/>
                    <a:p>
                      <a:pPr algn="ctr"/>
                      <a:r>
                        <a:rPr lang="fr-FR" sz="3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Enseignant</a:t>
                      </a:r>
                      <a:endParaRPr lang="fr-FR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71650" algn="l"/>
                        </a:tabLst>
                      </a:pP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Personne effectuant des demandes de réservation des salles et pouvant à tout moment consulter les réservations et les salles disponibles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fr-F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9353824"/>
                  </a:ext>
                </a:extLst>
              </a:tr>
              <a:tr h="2035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71650" algn="l"/>
                        </a:tabLs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71650" algn="l"/>
                        </a:tabLst>
                      </a:pPr>
                      <a:r>
                        <a:rPr lang="fr-FR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71650" algn="l"/>
                        </a:tabLst>
                      </a:pPr>
                      <a:r>
                        <a:rPr lang="fr-FR" sz="2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Responsable du service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771650" algn="l"/>
                        </a:tabLst>
                      </a:pPr>
                      <a:r>
                        <a:rPr lang="fr-FR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Personne chargée d’assigner une salle à un enseignant selon le créneau et les propriétés de la salle (possibilité de projeter, Equipement) et pouvant à tout moment consulter le planning général et l’état des salles.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7671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17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èche droite 13"/>
          <p:cNvSpPr/>
          <p:nvPr/>
        </p:nvSpPr>
        <p:spPr>
          <a:xfrm>
            <a:off x="4719712" y="2699176"/>
            <a:ext cx="1280159" cy="984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 descr="C:\Users\MK LA VIE\AppData\Local\Packages\5319275A.WhatsAppDesktop_cv1g1gvanyjgm\TempState\816308509E3F57309BE4D4B2DA8D299E\WhatsApp Image 2024-06-05 à 18.09.41_30f4cd8b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870" y="1842868"/>
            <a:ext cx="6070209" cy="488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386863" y="2023928"/>
            <a:ext cx="4332849" cy="2036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Un </a:t>
            </a:r>
            <a:r>
              <a:rPr lang="fr-FR" dirty="0"/>
              <a:t>cas d'utilisation représente une fonctionnalité du système. Cette fonctionnalité est définie par une action déclenchant, un ou plusieurs déroulements possibles et éventuellement une fin.</a:t>
            </a:r>
          </a:p>
        </p:txBody>
      </p:sp>
      <p:sp>
        <p:nvSpPr>
          <p:cNvPr id="19" name="Flèche vers le bas 18"/>
          <p:cNvSpPr/>
          <p:nvPr/>
        </p:nvSpPr>
        <p:spPr>
          <a:xfrm>
            <a:off x="1097280" y="209565"/>
            <a:ext cx="9573065" cy="143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tx1"/>
                </a:solidFill>
              </a:rPr>
              <a:t>a-Diagramme de cas d’utilisation</a:t>
            </a:r>
            <a:endParaRPr lang="fr-FR" sz="2400" b="1" dirty="0">
              <a:solidFill>
                <a:schemeClr val="tx1"/>
              </a:solidFill>
            </a:endParaRPr>
          </a:p>
          <a:p>
            <a:pPr algn="ctr"/>
            <a:endParaRPr lang="fr-F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26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256671"/>
            <a:ext cx="4276578" cy="2278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ym typeface="Symbol" panose="05050102010706020507" pitchFamily="18" charset="2"/>
              </a:rPr>
              <a:t></a:t>
            </a:r>
            <a:r>
              <a:rPr lang="fr-FR" dirty="0" smtClean="0"/>
              <a:t> </a:t>
            </a:r>
            <a:r>
              <a:rPr lang="fr-FR" sz="2400" b="1" dirty="0">
                <a:solidFill>
                  <a:schemeClr val="tx1"/>
                </a:solidFill>
              </a:rPr>
              <a:t>Modélisation des données </a:t>
            </a:r>
            <a:r>
              <a:rPr lang="fr-FR" dirty="0"/>
              <a:t>: Cette phase consiste à décrire la structure d’un système en modélisant ses données sous forme du diagramme de classes</a:t>
            </a:r>
            <a:r>
              <a:rPr lang="fr-FR" dirty="0" smtClean="0"/>
              <a:t>.</a:t>
            </a:r>
            <a:endParaRPr lang="fr-FR" dirty="0"/>
          </a:p>
          <a:p>
            <a:pPr algn="ctr"/>
            <a:endParaRPr lang="fr-FR" dirty="0"/>
          </a:p>
        </p:txBody>
      </p:sp>
      <p:sp>
        <p:nvSpPr>
          <p:cNvPr id="6" name="Parchemin horizontal 5"/>
          <p:cNvSpPr/>
          <p:nvPr/>
        </p:nvSpPr>
        <p:spPr>
          <a:xfrm>
            <a:off x="2293034" y="239151"/>
            <a:ext cx="6499274" cy="1153551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II-Modélisation de données</a:t>
            </a:r>
            <a:endParaRPr lang="fr-FR" sz="3600" dirty="0"/>
          </a:p>
        </p:txBody>
      </p:sp>
      <p:pic>
        <p:nvPicPr>
          <p:cNvPr id="7" name="Image 6" descr="C:\Users\MK LA VIE\AppData\Local\Packages\5319275A.WhatsAppDesktop_cv1g1gvanyjgm\TempState\0C4D2507437B59833B44F6367C6222C0\WhatsApp Image 2024-06-06 à 23.41.34_8f936ce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68" y="1680519"/>
            <a:ext cx="7253415" cy="438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avec coins arrondis en diagonale 1"/>
          <p:cNvSpPr/>
          <p:nvPr/>
        </p:nvSpPr>
        <p:spPr>
          <a:xfrm>
            <a:off x="6586151" y="6301946"/>
            <a:ext cx="3039764" cy="4448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Diagramme de classes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527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toile à 5 branches 1"/>
          <p:cNvSpPr/>
          <p:nvPr/>
        </p:nvSpPr>
        <p:spPr>
          <a:xfrm>
            <a:off x="617838" y="852616"/>
            <a:ext cx="10836876" cy="49550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PRESENTATION DE L’APPLICATION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5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3362178" y="234778"/>
            <a:ext cx="4220308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ENVIRONNEMENT </a:t>
            </a:r>
            <a:r>
              <a:rPr lang="fr-FR" b="1" dirty="0"/>
              <a:t>TECHNIQUE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3" r="35585"/>
          <a:stretch/>
        </p:blipFill>
        <p:spPr>
          <a:xfrm>
            <a:off x="741405" y="1013255"/>
            <a:ext cx="9996617" cy="562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572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521</Words>
  <Application>Microsoft Office PowerPoint</Application>
  <PresentationFormat>Grand écran</PresentationFormat>
  <Paragraphs>78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4" baseType="lpstr">
      <vt:lpstr>Algerian</vt:lpstr>
      <vt:lpstr>Arial</vt:lpstr>
      <vt:lpstr>Calibri</vt:lpstr>
      <vt:lpstr>Calibri Light</vt:lpstr>
      <vt:lpstr>Georgia</vt:lpstr>
      <vt:lpstr>Symbol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housseini</dc:creator>
  <cp:lastModifiedBy>MK LA VIE</cp:lastModifiedBy>
  <cp:revision>26</cp:revision>
  <dcterms:created xsi:type="dcterms:W3CDTF">2024-06-06T13:10:18Z</dcterms:created>
  <dcterms:modified xsi:type="dcterms:W3CDTF">2024-06-07T00:46:33Z</dcterms:modified>
</cp:coreProperties>
</file>